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Libre Franklin"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EKOZiJFlrpYwduPh8BxowS3u1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8"/>
    <p:restoredTop sz="94662"/>
  </p:normalViewPr>
  <p:slideViewPr>
    <p:cSldViewPr snapToGrid="0" snapToObjects="1">
      <p:cViewPr varScale="1">
        <p:scale>
          <a:sx n="85" d="100"/>
          <a:sy n="85" d="100"/>
        </p:scale>
        <p:origin x="19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52e8da6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52e8da6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52e8da696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52e8da69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community did not stand by. </a:t>
            </a:r>
            <a:endParaRPr dirty="0"/>
          </a:p>
        </p:txBody>
      </p:sp>
      <p:sp>
        <p:nvSpPr>
          <p:cNvPr id="183" name="Google Shape;18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7920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84048" lvl="0" indent="-384048" algn="l" rtl="0">
              <a:lnSpc>
                <a:spcPct val="94000"/>
              </a:lnSpc>
              <a:spcBef>
                <a:spcPts val="0"/>
              </a:spcBef>
              <a:spcAft>
                <a:spcPts val="0"/>
              </a:spcAft>
              <a:buClr>
                <a:srgbClr val="191B0E"/>
              </a:buClr>
              <a:buSzPts val="2400"/>
              <a:buFont typeface="Libre Franklin"/>
              <a:buChar char="■"/>
            </a:pPr>
            <a:r>
              <a:rPr lang="en-US" sz="2400">
                <a:solidFill>
                  <a:srgbClr val="191B0E"/>
                </a:solidFill>
                <a:latin typeface="Libre Franklin"/>
                <a:ea typeface="Libre Franklin"/>
                <a:cs typeface="Libre Franklin"/>
                <a:sym typeface="Libre Franklin"/>
              </a:rPr>
              <a:t>As a movement, outgrowth of the Civil Rights movement and response to the environmentalism of the white and affluent.</a:t>
            </a:r>
            <a:endParaRPr sz="2000">
              <a:solidFill>
                <a:srgbClr val="191B0E"/>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94000"/>
              </a:lnSpc>
              <a:spcBef>
                <a:spcPts val="1000"/>
              </a:spcBef>
              <a:spcAft>
                <a:spcPts val="0"/>
              </a:spcAft>
              <a:buClr>
                <a:srgbClr val="191B0E"/>
              </a:buClr>
              <a:buSzPts val="1800"/>
              <a:buFont typeface="Libre Franklin"/>
              <a:buChar char="■"/>
            </a:pPr>
            <a:r>
              <a:rPr lang="en-US" sz="2400" dirty="0">
                <a:solidFill>
                  <a:srgbClr val="191B0E"/>
                </a:solidFill>
                <a:latin typeface="Libre Franklin"/>
                <a:ea typeface="Libre Franklin"/>
                <a:cs typeface="Libre Franklin"/>
                <a:sym typeface="Libre Franklin"/>
              </a:rPr>
              <a:t>EJ scholarship still has a tendency of focusing on a few forms of social inequality and difference. </a:t>
            </a:r>
            <a:endParaRPr sz="2000" dirty="0">
              <a:solidFill>
                <a:srgbClr val="191B0E"/>
              </a:solidFill>
              <a:latin typeface="Libre Franklin"/>
              <a:ea typeface="Libre Franklin"/>
              <a:cs typeface="Libre Franklin"/>
              <a:sym typeface="Libre Franklin"/>
            </a:endParaRPr>
          </a:p>
          <a:p>
            <a:pPr marL="914400" lvl="1" indent="-342900" algn="l" rtl="0">
              <a:lnSpc>
                <a:spcPct val="94000"/>
              </a:lnSpc>
              <a:spcBef>
                <a:spcPts val="500"/>
              </a:spcBef>
              <a:spcAft>
                <a:spcPts val="0"/>
              </a:spcAft>
              <a:buClr>
                <a:srgbClr val="191B0E"/>
              </a:buClr>
              <a:buSzPts val="1800"/>
              <a:buFont typeface="Libre Franklin"/>
              <a:buChar char="–"/>
            </a:pPr>
            <a:r>
              <a:rPr lang="en-US" sz="2400" i="1" dirty="0">
                <a:solidFill>
                  <a:srgbClr val="191B0E"/>
                </a:solidFill>
                <a:latin typeface="Libre Franklin"/>
                <a:ea typeface="Libre Franklin"/>
                <a:cs typeface="Libre Franklin"/>
                <a:sym typeface="Libre Franklin"/>
              </a:rPr>
              <a:t>Often examine social categories in isolation and does not examine the multiplicative effects of multiple forms of inequality.  </a:t>
            </a:r>
            <a:endParaRPr sz="2000" i="1" dirty="0">
              <a:solidFill>
                <a:srgbClr val="191B0E"/>
              </a:solidFill>
              <a:latin typeface="Libre Franklin"/>
              <a:ea typeface="Libre Franklin"/>
              <a:cs typeface="Libre Franklin"/>
              <a:sym typeface="Libre Franklin"/>
            </a:endParaRPr>
          </a:p>
          <a:p>
            <a:pPr marL="1371600" lvl="2" indent="-342900" algn="l" rtl="0">
              <a:lnSpc>
                <a:spcPct val="94000"/>
              </a:lnSpc>
              <a:spcBef>
                <a:spcPts val="500"/>
              </a:spcBef>
              <a:spcAft>
                <a:spcPts val="0"/>
              </a:spcAft>
              <a:buClr>
                <a:srgbClr val="191B0E"/>
              </a:buClr>
              <a:buSzPts val="1800"/>
              <a:buFont typeface="Libre Franklin"/>
              <a:buChar char="■"/>
            </a:pPr>
            <a:r>
              <a:rPr lang="en-US" sz="2400" dirty="0">
                <a:solidFill>
                  <a:srgbClr val="191B0E"/>
                </a:solidFill>
                <a:latin typeface="Libre Franklin"/>
                <a:ea typeface="Libre Franklin"/>
                <a:cs typeface="Libre Franklin"/>
                <a:sym typeface="Libre Franklin"/>
              </a:rPr>
              <a:t>Neglecting the complexity of lived reality(</a:t>
            </a:r>
            <a:r>
              <a:rPr lang="en-US" sz="2400" dirty="0" err="1">
                <a:solidFill>
                  <a:srgbClr val="191B0E"/>
                </a:solidFill>
                <a:latin typeface="Libre Franklin"/>
                <a:ea typeface="Libre Franklin"/>
                <a:cs typeface="Libre Franklin"/>
                <a:sym typeface="Libre Franklin"/>
              </a:rPr>
              <a:t>ies</a:t>
            </a:r>
            <a:r>
              <a:rPr lang="en-US" sz="2400" dirty="0">
                <a:solidFill>
                  <a:srgbClr val="191B0E"/>
                </a:solidFill>
                <a:latin typeface="Libre Franklin"/>
                <a:ea typeface="Libre Franklin"/>
                <a:cs typeface="Libre Franklin"/>
                <a:sym typeface="Libre Franklin"/>
              </a:rPr>
              <a:t>) and omitting certain communities from a collective struggle.</a:t>
            </a:r>
            <a:endParaRPr sz="1800" dirty="0">
              <a:solidFill>
                <a:srgbClr val="191B0E"/>
              </a:solidFill>
              <a:latin typeface="Libre Franklin"/>
              <a:ea typeface="Libre Franklin"/>
              <a:cs typeface="Libre Franklin"/>
              <a:sym typeface="Libre Franklin"/>
            </a:endParaRPr>
          </a:p>
          <a:p>
            <a:pPr marL="457200" lvl="0" indent="-342900" algn="l" rtl="0">
              <a:lnSpc>
                <a:spcPct val="94000"/>
              </a:lnSpc>
              <a:spcBef>
                <a:spcPts val="1000"/>
              </a:spcBef>
              <a:spcAft>
                <a:spcPts val="0"/>
              </a:spcAft>
              <a:buClr>
                <a:srgbClr val="191B0E"/>
              </a:buClr>
              <a:buSzPts val="1800"/>
              <a:buFont typeface="Libre Franklin"/>
              <a:buChar char="■"/>
            </a:pPr>
            <a:r>
              <a:rPr lang="en-US" sz="2400" dirty="0">
                <a:solidFill>
                  <a:srgbClr val="191B0E"/>
                </a:solidFill>
                <a:latin typeface="Libre Franklin"/>
                <a:ea typeface="Libre Franklin"/>
                <a:cs typeface="Libre Franklin"/>
                <a:sym typeface="Libre Franklin"/>
              </a:rPr>
              <a:t>EJ provides a theoretical framework of analysis, lacks from under-theorization and speaking about the logic of various systems of oppression operationalized by the state, industry, and other political economic forces that designate certain populations and environments as surplus and thus expendable. </a:t>
            </a:r>
            <a:endParaRPr sz="2000" dirty="0">
              <a:solidFill>
                <a:srgbClr val="191B0E"/>
              </a:solidFill>
              <a:latin typeface="Libre Franklin"/>
              <a:ea typeface="Libre Franklin"/>
              <a:cs typeface="Libre Franklin"/>
              <a:sym typeface="Libre Franklin"/>
            </a:endParaRPr>
          </a:p>
          <a:p>
            <a:pPr marL="914400" lvl="1" indent="-228600" algn="l" rtl="0">
              <a:lnSpc>
                <a:spcPct val="94000"/>
              </a:lnSpc>
              <a:spcBef>
                <a:spcPts val="500"/>
              </a:spcBef>
              <a:spcAft>
                <a:spcPts val="0"/>
              </a:spcAft>
              <a:buClr>
                <a:schemeClr val="dk1"/>
              </a:buClr>
              <a:buSzPts val="1800"/>
              <a:buFont typeface="Arial"/>
              <a:buNone/>
            </a:pPr>
            <a:endParaRPr sz="2000" i="1" dirty="0">
              <a:solidFill>
                <a:srgbClr val="191B0E"/>
              </a:solidFill>
              <a:latin typeface="Libre Franklin"/>
              <a:ea typeface="Libre Franklin"/>
              <a:cs typeface="Libre Franklin"/>
              <a:sym typeface="Libre Franklin"/>
            </a:endParaRPr>
          </a:p>
          <a:p>
            <a:pPr marL="0" lvl="0" indent="0" algn="l" rtl="0">
              <a:spcBef>
                <a:spcPts val="0"/>
              </a:spcBef>
              <a:spcAft>
                <a:spcPts val="0"/>
              </a:spcAft>
              <a:buNone/>
            </a:pPr>
            <a:endParaRPr dirty="0"/>
          </a:p>
        </p:txBody>
      </p:sp>
      <p:sp>
        <p:nvSpPr>
          <p:cNvPr id="109" name="Google Shape;1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457200" algn="l" rtl="0">
              <a:lnSpc>
                <a:spcPct val="94000"/>
              </a:lnSpc>
              <a:spcBef>
                <a:spcPts val="0"/>
              </a:spcBef>
              <a:spcAft>
                <a:spcPts val="0"/>
              </a:spcAft>
              <a:buClr>
                <a:srgbClr val="191B0E"/>
              </a:buClr>
              <a:buSzPts val="3600"/>
              <a:buFont typeface="Libre Franklin"/>
              <a:buChar char="–"/>
            </a:pPr>
            <a:r>
              <a:rPr lang="en-US" sz="2400" dirty="0">
                <a:solidFill>
                  <a:schemeClr val="dk1"/>
                </a:solidFill>
                <a:latin typeface="Times New Roman"/>
                <a:ea typeface="Times New Roman"/>
                <a:cs typeface="Times New Roman"/>
                <a:sym typeface="Times New Roman"/>
              </a:rPr>
              <a:t>As a theoretical framework, intersectionality critiques the reduction of social group domination and subordination to singular categorical identities operating within these aforementioned systems.</a:t>
            </a:r>
            <a:endParaRPr sz="3600" i="1" dirty="0">
              <a:solidFill>
                <a:srgbClr val="191B0E"/>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e3c8fd5a4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e3c8fd5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dirty="0"/>
              <a:t>There is currently a demographic shift occurring in the United States as the general population is aging.</a:t>
            </a:r>
            <a:endParaRPr dirty="0"/>
          </a:p>
          <a:p>
            <a:pPr marL="0" marR="0" lvl="0" indent="0" algn="l" rtl="0">
              <a:lnSpc>
                <a:spcPct val="100000"/>
              </a:lnSpc>
              <a:spcBef>
                <a:spcPts val="0"/>
              </a:spcBef>
              <a:spcAft>
                <a:spcPts val="0"/>
              </a:spcAft>
              <a:buClr>
                <a:srgbClr val="000000"/>
              </a:buClr>
              <a:buSzPts val="1100"/>
              <a:buFont typeface="Arial"/>
              <a:buNone/>
            </a:pPr>
            <a:r>
              <a:rPr lang="en-US" sz="1100" dirty="0"/>
              <a:t>The subpopulation of older migrants (i.e., those 65+ and foreign-born) is growing and is projected to account for 23 percent of the older population in the United States by 2060 (</a:t>
            </a:r>
            <a:r>
              <a:rPr lang="en-US" sz="1100" dirty="0" err="1"/>
              <a:t>Mizoguchi</a:t>
            </a:r>
            <a:r>
              <a:rPr lang="en-US" sz="1100" dirty="0"/>
              <a:t> et al. 2019). </a:t>
            </a:r>
            <a:endParaRPr dirty="0"/>
          </a:p>
          <a:p>
            <a:pPr marL="0" marR="0" lvl="0" indent="0" algn="l" rtl="0">
              <a:lnSpc>
                <a:spcPct val="100000"/>
              </a:lnSpc>
              <a:spcBef>
                <a:spcPts val="0"/>
              </a:spcBef>
              <a:spcAft>
                <a:spcPts val="0"/>
              </a:spcAft>
              <a:buClr>
                <a:srgbClr val="000000"/>
              </a:buClr>
              <a:buSzPts val="1100"/>
              <a:buFont typeface="Arial"/>
              <a:buNone/>
            </a:pPr>
            <a:endParaRPr sz="1100" dirty="0"/>
          </a:p>
          <a:p>
            <a:pPr marL="0" marR="0" lvl="0" indent="0" algn="l" rtl="0">
              <a:lnSpc>
                <a:spcPct val="100000"/>
              </a:lnSpc>
              <a:spcBef>
                <a:spcPts val="0"/>
              </a:spcBef>
              <a:spcAft>
                <a:spcPts val="0"/>
              </a:spcAft>
              <a:buClr>
                <a:srgbClr val="000000"/>
              </a:buClr>
              <a:buSzPts val="1100"/>
              <a:buFont typeface="Arial"/>
              <a:buNone/>
            </a:pPr>
            <a:r>
              <a:rPr lang="en-US" sz="1100" dirty="0"/>
              <a:t> </a:t>
            </a:r>
            <a:endParaRPr dirty="0"/>
          </a:p>
          <a:p>
            <a:pPr marL="0" lvl="0" indent="0" algn="l" rtl="0">
              <a:lnSpc>
                <a:spcPct val="100000"/>
              </a:lnSpc>
              <a:spcBef>
                <a:spcPts val="0"/>
              </a:spcBef>
              <a:spcAft>
                <a:spcPts val="0"/>
              </a:spcAft>
              <a:buSzPts val="1100"/>
              <a:buNone/>
            </a:pPr>
            <a:endParaRPr dirty="0"/>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84048" lvl="0" indent="-384048" algn="l" rtl="0">
              <a:lnSpc>
                <a:spcPct val="94000"/>
              </a:lnSpc>
              <a:spcBef>
                <a:spcPts val="1200"/>
              </a:spcBef>
              <a:spcAft>
                <a:spcPts val="0"/>
              </a:spcAft>
              <a:buClr>
                <a:srgbClr val="191B0E"/>
              </a:buClr>
              <a:buSzPts val="2400"/>
              <a:buFont typeface="Libre Franklin"/>
              <a:buChar char="■"/>
            </a:pPr>
            <a:r>
              <a:rPr lang="en-US" sz="2400" dirty="0">
                <a:solidFill>
                  <a:srgbClr val="191B0E"/>
                </a:solidFill>
                <a:latin typeface="Libre Franklin"/>
                <a:ea typeface="Libre Franklin"/>
                <a:cs typeface="Libre Franklin"/>
                <a:sym typeface="Libre Franklin"/>
              </a:rPr>
              <a:t>The focus in the literature on migrants and environmental hazards has been dominated by work on seasonal migrant farmworkers (geographically and industry specific). </a:t>
            </a:r>
            <a:endParaRPr sz="2400" dirty="0">
              <a:solidFill>
                <a:srgbClr val="191B0E"/>
              </a:solidFill>
              <a:latin typeface="Libre Franklin"/>
              <a:ea typeface="Libre Franklin"/>
              <a:cs typeface="Libre Franklin"/>
              <a:sym typeface="Libre Franklin"/>
            </a:endParaRPr>
          </a:p>
          <a:p>
            <a:pPr marL="384048" lvl="0" indent="-384048" algn="l" rtl="0">
              <a:lnSpc>
                <a:spcPct val="94000"/>
              </a:lnSpc>
              <a:spcBef>
                <a:spcPts val="1200"/>
              </a:spcBef>
              <a:spcAft>
                <a:spcPts val="0"/>
              </a:spcAft>
              <a:buClr>
                <a:srgbClr val="191B0E"/>
              </a:buClr>
              <a:buSzPts val="2400"/>
              <a:buFont typeface="Libre Franklin"/>
              <a:buChar char="■"/>
            </a:pPr>
            <a:r>
              <a:rPr lang="en-US" sz="2400" dirty="0">
                <a:solidFill>
                  <a:srgbClr val="191B0E"/>
                </a:solidFill>
                <a:latin typeface="Libre Franklin"/>
                <a:ea typeface="Libre Franklin"/>
                <a:cs typeface="Libre Franklin"/>
                <a:sym typeface="Libre Franklin"/>
              </a:rPr>
              <a:t>In addition to potentially experiencing environmental injustice in the workplace, migrants can also experience environmental injustice outside of the worksite in their communities</a:t>
            </a:r>
            <a:endParaRPr sz="2400" dirty="0">
              <a:solidFill>
                <a:srgbClr val="191B0E"/>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100"/>
              <a:buNone/>
            </a:pPr>
            <a:endParaRPr dirty="0"/>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1"/>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1"/>
          <p:cNvGrpSpPr/>
          <p:nvPr/>
        </p:nvGrpSpPr>
        <p:grpSpPr>
          <a:xfrm>
            <a:off x="752858" y="744469"/>
            <a:ext cx="10674117" cy="5349671"/>
            <a:chOff x="752858" y="744469"/>
            <a:chExt cx="10674117" cy="5349671"/>
          </a:xfrm>
        </p:grpSpPr>
        <p:sp>
          <p:nvSpPr>
            <p:cNvPr id="19" name="Google Shape;19;p2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4386263" y="-719137"/>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3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2839799"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3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2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0" name="Google Shape;30;p23"/>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2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7" name="Google Shape;37;p2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25"/>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25"/>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25"/>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2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28"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8"/>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28"/>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28"/>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8"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a:spLocks noGrp="1"/>
          </p:cNvSpPr>
          <p:nvPr>
            <p:ph type="pic" idx="2"/>
          </p:nvPr>
        </p:nvSpPr>
        <p:spPr>
          <a:xfrm>
            <a:off x="5532120" y="0"/>
            <a:ext cx="6659880" cy="6857999"/>
          </a:xfrm>
          <a:prstGeom prst="rect">
            <a:avLst/>
          </a:prstGeom>
          <a:noFill/>
          <a:ln>
            <a:noFill/>
          </a:ln>
        </p:spPr>
      </p:sp>
      <p:sp>
        <p:nvSpPr>
          <p:cNvPr id="72" name="Google Shape;72;p29"/>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2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2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2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2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2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0"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915123" y="1688249"/>
            <a:ext cx="8361300" cy="2098200"/>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4400"/>
              <a:buFont typeface="Libre Franklin"/>
              <a:buNone/>
            </a:pPr>
            <a:r>
              <a:rPr lang="en-US" sz="4000"/>
              <a:t>INTERSECTIONALITY AND ENVIRONMENTAL (IN)JUSTICE </a:t>
            </a:r>
            <a:endParaRPr/>
          </a:p>
        </p:txBody>
      </p:sp>
      <p:sp>
        <p:nvSpPr>
          <p:cNvPr id="94" name="Google Shape;94;p1"/>
          <p:cNvSpPr txBox="1">
            <a:spLocks noGrp="1"/>
          </p:cNvSpPr>
          <p:nvPr>
            <p:ph type="subTitle" idx="1"/>
          </p:nvPr>
        </p:nvSpPr>
        <p:spPr>
          <a:xfrm>
            <a:off x="2679900" y="4357331"/>
            <a:ext cx="6831673" cy="1086237"/>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12000"/>
              </a:lnSpc>
              <a:spcBef>
                <a:spcPts val="0"/>
              </a:spcBef>
              <a:spcAft>
                <a:spcPts val="0"/>
              </a:spcAft>
              <a:buClr>
                <a:schemeClr val="dk2"/>
              </a:buClr>
              <a:buSzPct val="100000"/>
              <a:buNone/>
            </a:pPr>
            <a:r>
              <a:rPr lang="en-US"/>
              <a:t>Roger Renteria</a:t>
            </a:r>
            <a:endParaRPr/>
          </a:p>
          <a:p>
            <a:pPr marL="0" lvl="0" indent="0" algn="ctr" rtl="0">
              <a:lnSpc>
                <a:spcPct val="112000"/>
              </a:lnSpc>
              <a:spcBef>
                <a:spcPts val="0"/>
              </a:spcBef>
              <a:spcAft>
                <a:spcPts val="0"/>
              </a:spcAft>
              <a:buClr>
                <a:schemeClr val="dk2"/>
              </a:buClr>
              <a:buSzPct val="100000"/>
              <a:buNone/>
            </a:pPr>
            <a:r>
              <a:rPr lang="en-US"/>
              <a:t>Department of Sociology</a:t>
            </a:r>
            <a:endParaRPr/>
          </a:p>
          <a:p>
            <a:pPr marL="0" lvl="0" indent="0" algn="ctr" rtl="0">
              <a:lnSpc>
                <a:spcPct val="112000"/>
              </a:lnSpc>
              <a:spcBef>
                <a:spcPts val="0"/>
              </a:spcBef>
              <a:spcAft>
                <a:spcPts val="0"/>
              </a:spcAft>
              <a:buClr>
                <a:schemeClr val="dk2"/>
              </a:buClr>
              <a:buSzPct val="100000"/>
              <a:buNone/>
            </a:pPr>
            <a:r>
              <a:rPr lang="en-US"/>
              <a:t>University of Utah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952e8da696_0_0"/>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 Aging Population</a:t>
            </a:r>
            <a:endParaRPr/>
          </a:p>
        </p:txBody>
      </p:sp>
      <p:sp>
        <p:nvSpPr>
          <p:cNvPr id="142" name="Google Shape;142;g2952e8da696_0_0"/>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rmAutofit/>
          </a:bodyPr>
          <a:lstStyle/>
          <a:p>
            <a:pPr marL="0" indent="0">
              <a:spcBef>
                <a:spcPts val="0"/>
              </a:spcBef>
              <a:buNone/>
            </a:pPr>
            <a:r>
              <a:rPr lang="en-US" sz="2400" dirty="0">
                <a:solidFill>
                  <a:srgbClr val="191B0E"/>
                </a:solidFill>
              </a:rPr>
              <a:t>■   The older population is particularly vulnerable to the impacts of environmental and climatic hazards like fine particulate matter (PM</a:t>
            </a:r>
            <a:r>
              <a:rPr lang="en-US" sz="2400" baseline="-25000" dirty="0">
                <a:solidFill>
                  <a:srgbClr val="191B0E"/>
                </a:solidFill>
              </a:rPr>
              <a:t>2.5</a:t>
            </a:r>
            <a:r>
              <a:rPr lang="en-US" sz="2400" dirty="0">
                <a:solidFill>
                  <a:srgbClr val="191B0E"/>
                </a:solidFill>
              </a:rPr>
              <a:t>) or extreme heat and cold that can further exacerbate health problems. </a:t>
            </a:r>
            <a:endParaRPr sz="2400" dirty="0">
              <a:solidFill>
                <a:srgbClr val="191B0E"/>
              </a:solidFill>
            </a:endParaRPr>
          </a:p>
          <a:p>
            <a:pPr marL="457200" lvl="0" indent="-381000" algn="l" rtl="0">
              <a:spcBef>
                <a:spcPts val="0"/>
              </a:spcBef>
              <a:spcAft>
                <a:spcPts val="0"/>
              </a:spcAft>
              <a:buClr>
                <a:srgbClr val="191B0E"/>
              </a:buClr>
              <a:buSzPts val="2400"/>
              <a:buChar char="■"/>
            </a:pPr>
            <a:r>
              <a:rPr lang="en-US" sz="2400" dirty="0">
                <a:solidFill>
                  <a:srgbClr val="191B0E"/>
                </a:solidFill>
              </a:rPr>
              <a:t>Treated as homogenous group</a:t>
            </a:r>
            <a:endParaRPr sz="2400" dirty="0">
              <a:solidFill>
                <a:srgbClr val="191B0E"/>
              </a:solidFill>
            </a:endParaRPr>
          </a:p>
          <a:p>
            <a:pPr marL="0" lvl="0" indent="0" algn="l" rtl="0">
              <a:spcBef>
                <a:spcPts val="10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Cont. The Aging Migrant</a:t>
            </a:r>
            <a:endParaRPr/>
          </a:p>
        </p:txBody>
      </p:sp>
      <p:sp>
        <p:nvSpPr>
          <p:cNvPr id="148" name="Google Shape;148;p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457200" lvl="0" indent="-381000" algn="l" rtl="0">
              <a:lnSpc>
                <a:spcPct val="94000"/>
              </a:lnSpc>
              <a:spcBef>
                <a:spcPts val="1200"/>
              </a:spcBef>
              <a:spcAft>
                <a:spcPts val="0"/>
              </a:spcAft>
              <a:buSzPts val="2400"/>
              <a:buChar char="■"/>
            </a:pPr>
            <a:r>
              <a:rPr lang="en-US" sz="2400"/>
              <a:t>The majority of older migrant have spent the most of their working age (25-64) in the United States. </a:t>
            </a:r>
            <a:endParaRPr sz="2600" i="1">
              <a:solidFill>
                <a:srgbClr val="191B0E"/>
              </a:solidFill>
            </a:endParaRPr>
          </a:p>
          <a:p>
            <a:pPr marL="457200" lvl="0" indent="-381000" algn="l" rtl="0">
              <a:lnSpc>
                <a:spcPct val="94000"/>
              </a:lnSpc>
              <a:spcBef>
                <a:spcPts val="0"/>
              </a:spcBef>
              <a:spcAft>
                <a:spcPts val="0"/>
              </a:spcAft>
              <a:buSzPts val="2400"/>
              <a:buChar char="■"/>
            </a:pPr>
            <a:r>
              <a:rPr lang="en-US" sz="2400"/>
              <a:t>Omitted as a vulnerable group in environmental justice literature. </a:t>
            </a:r>
            <a:endParaRPr sz="2400"/>
          </a:p>
          <a:p>
            <a:pPr marL="457200" lvl="0" indent="0" algn="l" rtl="0">
              <a:lnSpc>
                <a:spcPct val="94000"/>
              </a:lnSpc>
              <a:spcBef>
                <a:spcPts val="1200"/>
              </a:spcBef>
              <a:spcAft>
                <a:spcPts val="0"/>
              </a:spcAft>
              <a:buNone/>
            </a:pP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1800"/>
              <a:buNone/>
            </a:pPr>
            <a:r>
              <a:rPr lang="en-US"/>
              <a:t>Research Methods and Questions</a:t>
            </a:r>
            <a:endParaRPr/>
          </a:p>
        </p:txBody>
      </p:sp>
      <p:sp>
        <p:nvSpPr>
          <p:cNvPr id="154" name="Google Shape;154;p36"/>
          <p:cNvSpPr txBox="1">
            <a:spLocks noGrp="1"/>
          </p:cNvSpPr>
          <p:nvPr>
            <p:ph type="body" idx="1"/>
          </p:nvPr>
        </p:nvSpPr>
        <p:spPr>
          <a:xfrm>
            <a:off x="1371600" y="2171700"/>
            <a:ext cx="9601200" cy="3319800"/>
          </a:xfrm>
          <a:prstGeom prst="rect">
            <a:avLst/>
          </a:prstGeom>
          <a:noFill/>
          <a:ln>
            <a:noFill/>
          </a:ln>
        </p:spPr>
        <p:txBody>
          <a:bodyPr spcFirstLastPara="1" wrap="square" lIns="91425" tIns="45700" rIns="91425" bIns="45700" anchor="t" anchorCtr="0">
            <a:noAutofit/>
          </a:bodyPr>
          <a:lstStyle/>
          <a:p>
            <a:pPr marL="457200" lvl="0" indent="-381000" algn="l" rtl="0">
              <a:lnSpc>
                <a:spcPct val="84000"/>
              </a:lnSpc>
              <a:spcBef>
                <a:spcPts val="1000"/>
              </a:spcBef>
              <a:spcAft>
                <a:spcPts val="0"/>
              </a:spcAft>
              <a:buClr>
                <a:schemeClr val="dk2"/>
              </a:buClr>
              <a:buSzPts val="2400"/>
              <a:buChar char="■"/>
            </a:pPr>
            <a:r>
              <a:rPr lang="en-US" sz="2400" i="1" dirty="0"/>
              <a:t>Distributive Environmental Injustice study: </a:t>
            </a:r>
            <a:r>
              <a:rPr lang="en-US" sz="2400" dirty="0"/>
              <a:t>Quantitative analysis </a:t>
            </a:r>
            <a:endParaRPr sz="2400" dirty="0"/>
          </a:p>
          <a:p>
            <a:pPr marL="1371600" lvl="2" indent="-381000" algn="l" rtl="0">
              <a:lnSpc>
                <a:spcPct val="84000"/>
              </a:lnSpc>
              <a:spcBef>
                <a:spcPts val="1000"/>
              </a:spcBef>
              <a:spcAft>
                <a:spcPts val="0"/>
              </a:spcAft>
              <a:buSzPts val="2400"/>
              <a:buChar char="■"/>
            </a:pPr>
            <a:r>
              <a:rPr lang="en-US" sz="2400" dirty="0"/>
              <a:t>Using restricted individual level sociodemographic data to create intersectional identity variables (race by nativity and citizenship status and gender) </a:t>
            </a:r>
            <a:endParaRPr sz="2400" dirty="0"/>
          </a:p>
          <a:p>
            <a:pPr marL="914400" lvl="0" indent="0" algn="l" rtl="0">
              <a:lnSpc>
                <a:spcPct val="84000"/>
              </a:lnSpc>
              <a:spcBef>
                <a:spcPts val="500"/>
              </a:spcBef>
              <a:spcAft>
                <a:spcPts val="0"/>
              </a:spcAft>
              <a:buSzPts val="852"/>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52e8da696_0_9"/>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Research Methods and Questions</a:t>
            </a:r>
            <a:endParaRPr/>
          </a:p>
        </p:txBody>
      </p:sp>
      <p:sp>
        <p:nvSpPr>
          <p:cNvPr id="160" name="Google Shape;160;g2952e8da696_0_9"/>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rmAutofit/>
          </a:bodyPr>
          <a:lstStyle/>
          <a:p>
            <a:pPr marL="457200" lvl="0" indent="-381000" algn="l" rtl="0">
              <a:lnSpc>
                <a:spcPct val="84000"/>
              </a:lnSpc>
              <a:spcBef>
                <a:spcPts val="1000"/>
              </a:spcBef>
              <a:spcAft>
                <a:spcPts val="0"/>
              </a:spcAft>
              <a:buSzPts val="2400"/>
              <a:buChar char="■"/>
            </a:pPr>
            <a:r>
              <a:rPr lang="en-US" sz="2400"/>
              <a:t>In-depth interviews </a:t>
            </a:r>
            <a:endParaRPr sz="2400"/>
          </a:p>
          <a:p>
            <a:pPr marL="914400" lvl="1" indent="-381000" algn="l" rtl="0">
              <a:lnSpc>
                <a:spcPct val="84000"/>
              </a:lnSpc>
              <a:spcBef>
                <a:spcPts val="500"/>
              </a:spcBef>
              <a:spcAft>
                <a:spcPts val="0"/>
              </a:spcAft>
              <a:buSzPts val="2400"/>
              <a:buChar char="–"/>
            </a:pPr>
            <a:r>
              <a:rPr lang="en-US" sz="2400"/>
              <a:t>How do aging migrants embody their work and environment? </a:t>
            </a:r>
            <a:endParaRPr sz="2400"/>
          </a:p>
          <a:p>
            <a:pPr marL="914400" lvl="1" indent="-381000" algn="l" rtl="0">
              <a:lnSpc>
                <a:spcPct val="84000"/>
              </a:lnSpc>
              <a:spcBef>
                <a:spcPts val="500"/>
              </a:spcBef>
              <a:spcAft>
                <a:spcPts val="0"/>
              </a:spcAft>
              <a:buSzPts val="2400"/>
              <a:buChar char="–"/>
            </a:pPr>
            <a:r>
              <a:rPr lang="en-US" sz="2400"/>
              <a:t>How does nativity, immigration status, (dis)ability status, gender, race/ethnicity inform the type of work and places that migrants live? </a:t>
            </a:r>
            <a:endParaRPr sz="2400"/>
          </a:p>
          <a:p>
            <a:pPr marL="914400" lvl="1" indent="-381000" algn="l" rtl="0">
              <a:lnSpc>
                <a:spcPct val="84000"/>
              </a:lnSpc>
              <a:spcBef>
                <a:spcPts val="0"/>
              </a:spcBef>
              <a:spcAft>
                <a:spcPts val="0"/>
              </a:spcAft>
              <a:buSzPts val="2400"/>
              <a:buChar char="–"/>
            </a:pPr>
            <a:r>
              <a:rPr lang="en-US" sz="2400"/>
              <a:t>Similarly, what are some examples of resistance and resilience to inequality practiced by people? </a:t>
            </a:r>
            <a:endParaRPr sz="2400"/>
          </a:p>
          <a:p>
            <a:pPr marL="914400" lvl="0" indent="0" algn="l" rtl="0">
              <a:lnSpc>
                <a:spcPct val="84000"/>
              </a:lnSpc>
              <a:spcBef>
                <a:spcPts val="500"/>
              </a:spcBef>
              <a:spcAft>
                <a:spcPts val="0"/>
              </a:spcAft>
              <a:buClr>
                <a:schemeClr val="dk1"/>
              </a:buClr>
              <a:buSzPts val="852"/>
              <a:buFont typeface="Arial"/>
              <a:buNone/>
            </a:pPr>
            <a:endParaRPr sz="2400"/>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endParaRPr/>
          </a:p>
        </p:txBody>
      </p:sp>
      <p:sp>
        <p:nvSpPr>
          <p:cNvPr id="166" name="Google Shape;166;p19"/>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584448" lvl="0" indent="-257045" algn="l" rtl="0">
              <a:lnSpc>
                <a:spcPct val="94000"/>
              </a:lnSpc>
              <a:spcBef>
                <a:spcPts val="0"/>
              </a:spcBef>
              <a:spcAft>
                <a:spcPts val="0"/>
              </a:spcAft>
              <a:buClr>
                <a:schemeClr val="dk2"/>
              </a:buClr>
              <a:buSzPts val="2000"/>
              <a:buNone/>
            </a:pPr>
            <a:endParaRPr sz="4400" dirty="0"/>
          </a:p>
          <a:p>
            <a:pPr marL="0" lvl="0" indent="0" algn="ctr" rtl="0">
              <a:lnSpc>
                <a:spcPct val="94000"/>
              </a:lnSpc>
              <a:spcBef>
                <a:spcPts val="0"/>
              </a:spcBef>
              <a:spcAft>
                <a:spcPts val="0"/>
              </a:spcAft>
              <a:buClr>
                <a:schemeClr val="dk2"/>
              </a:buClr>
              <a:buSzPts val="2000"/>
              <a:buNone/>
            </a:pPr>
            <a:r>
              <a:rPr lang="en-US" sz="4400" dirty="0"/>
              <a:t>Thank-you!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7"/>
          <p:cNvPicPr preferRelativeResize="0"/>
          <p:nvPr/>
        </p:nvPicPr>
        <p:blipFill rotWithShape="1">
          <a:blip r:embed="rId3">
            <a:alphaModFix/>
          </a:blip>
          <a:srcRect/>
          <a:stretch/>
        </p:blipFill>
        <p:spPr>
          <a:xfrm>
            <a:off x="-1" y="2803452"/>
            <a:ext cx="5959367" cy="4054547"/>
          </a:xfrm>
          <a:prstGeom prst="rect">
            <a:avLst/>
          </a:prstGeom>
          <a:noFill/>
          <a:ln>
            <a:noFill/>
          </a:ln>
        </p:spPr>
      </p:pic>
      <p:pic>
        <p:nvPicPr>
          <p:cNvPr id="186" name="Google Shape;186;p7"/>
          <p:cNvPicPr preferRelativeResize="0"/>
          <p:nvPr/>
        </p:nvPicPr>
        <p:blipFill rotWithShape="1">
          <a:blip r:embed="rId4">
            <a:alphaModFix/>
          </a:blip>
          <a:srcRect/>
          <a:stretch/>
        </p:blipFill>
        <p:spPr>
          <a:xfrm>
            <a:off x="5803929" y="3624750"/>
            <a:ext cx="6388070" cy="3501264"/>
          </a:xfrm>
          <a:prstGeom prst="rect">
            <a:avLst/>
          </a:prstGeom>
          <a:noFill/>
          <a:ln>
            <a:noFill/>
          </a:ln>
        </p:spPr>
      </p:pic>
      <p:pic>
        <p:nvPicPr>
          <p:cNvPr id="187" name="Google Shape;187;p7"/>
          <p:cNvPicPr preferRelativeResize="0"/>
          <p:nvPr/>
        </p:nvPicPr>
        <p:blipFill rotWithShape="1">
          <a:blip r:embed="rId5">
            <a:alphaModFix/>
          </a:blip>
          <a:srcRect/>
          <a:stretch/>
        </p:blipFill>
        <p:spPr>
          <a:xfrm>
            <a:off x="5646274" y="-132698"/>
            <a:ext cx="6545725" cy="4199145"/>
          </a:xfrm>
          <a:prstGeom prst="rect">
            <a:avLst/>
          </a:prstGeom>
          <a:noFill/>
          <a:ln>
            <a:noFill/>
          </a:ln>
        </p:spPr>
      </p:pic>
      <p:pic>
        <p:nvPicPr>
          <p:cNvPr id="188" name="Google Shape;188;p7"/>
          <p:cNvPicPr preferRelativeResize="0"/>
          <p:nvPr/>
        </p:nvPicPr>
        <p:blipFill rotWithShape="1">
          <a:blip r:embed="rId6">
            <a:alphaModFix/>
          </a:blip>
          <a:srcRect/>
          <a:stretch/>
        </p:blipFill>
        <p:spPr>
          <a:xfrm>
            <a:off x="0" y="-75659"/>
            <a:ext cx="5803929" cy="3781260"/>
          </a:xfrm>
          <a:prstGeom prst="rect">
            <a:avLst/>
          </a:prstGeom>
          <a:noFill/>
          <a:ln>
            <a:noFill/>
          </a:ln>
        </p:spPr>
      </p:pic>
    </p:spTree>
    <p:extLst>
      <p:ext uri="{BB962C8B-B14F-4D97-AF65-F5344CB8AC3E}">
        <p14:creationId xmlns:p14="http://schemas.microsoft.com/office/powerpoint/2010/main" val="42360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Environmental (in)Justice (EJ)</a:t>
            </a:r>
            <a:endParaRPr/>
          </a:p>
        </p:txBody>
      </p:sp>
      <p:sp>
        <p:nvSpPr>
          <p:cNvPr id="100" name="Google Shape;100;p3"/>
          <p:cNvSpPr txBox="1">
            <a:spLocks noGrp="1"/>
          </p:cNvSpPr>
          <p:nvPr>
            <p:ph type="body" idx="1"/>
          </p:nvPr>
        </p:nvSpPr>
        <p:spPr>
          <a:xfrm>
            <a:off x="1371600" y="1776248"/>
            <a:ext cx="9601200" cy="4704562"/>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400"/>
              <a:buChar char="■"/>
            </a:pPr>
            <a:r>
              <a:rPr lang="en-US" sz="2400"/>
              <a:t>EJ is focused on securing access for all communities to healthy environments in which we live, work, go to school, play, and of recent extension, do time (Bullard 1990; Pellow 2017). </a:t>
            </a:r>
            <a:endParaRPr sz="2400"/>
          </a:p>
          <a:p>
            <a:pPr marL="384048" lvl="0" indent="-384048" algn="l" rtl="0">
              <a:lnSpc>
                <a:spcPct val="94000"/>
              </a:lnSpc>
              <a:spcBef>
                <a:spcPts val="1200"/>
              </a:spcBef>
              <a:spcAft>
                <a:spcPts val="0"/>
              </a:spcAft>
              <a:buClr>
                <a:schemeClr val="dk2"/>
              </a:buClr>
              <a:buSzPts val="2400"/>
              <a:buChar char="■"/>
            </a:pPr>
            <a:r>
              <a:rPr lang="en-US" sz="2400"/>
              <a:t>The EJ literature identifies lasting patterns of inequality at various geographical and temporal scales:</a:t>
            </a:r>
            <a:endParaRPr sz="2400"/>
          </a:p>
          <a:p>
            <a:pPr marL="841248" lvl="1" indent="-409446" algn="l" rtl="0">
              <a:lnSpc>
                <a:spcPct val="94000"/>
              </a:lnSpc>
              <a:spcBef>
                <a:spcPts val="1200"/>
              </a:spcBef>
              <a:spcAft>
                <a:spcPts val="0"/>
              </a:spcAft>
              <a:buSzPts val="2400"/>
              <a:buChar char="■"/>
            </a:pPr>
            <a:r>
              <a:rPr lang="en-US" sz="2400" i="0"/>
              <a:t>environmental hazards</a:t>
            </a:r>
            <a:endParaRPr sz="2400" i="0"/>
          </a:p>
          <a:p>
            <a:pPr marL="841248" lvl="1" indent="-409446" algn="l" rtl="0">
              <a:lnSpc>
                <a:spcPct val="94000"/>
              </a:lnSpc>
              <a:spcBef>
                <a:spcPts val="1200"/>
              </a:spcBef>
              <a:spcAft>
                <a:spcPts val="0"/>
              </a:spcAft>
              <a:buSzPts val="2400"/>
              <a:buChar char="■"/>
            </a:pPr>
            <a:r>
              <a:rPr lang="en-US" sz="2400" i="0"/>
              <a:t>environmental decision-making </a:t>
            </a:r>
            <a:endParaRPr sz="2400" i="0"/>
          </a:p>
          <a:p>
            <a:pPr marL="841248" lvl="1" indent="-409446" algn="l" rtl="0">
              <a:lnSpc>
                <a:spcPct val="94000"/>
              </a:lnSpc>
              <a:spcBef>
                <a:spcPts val="1200"/>
              </a:spcBef>
              <a:spcAft>
                <a:spcPts val="0"/>
              </a:spcAft>
              <a:buSzPts val="2400"/>
              <a:buChar char="■"/>
            </a:pPr>
            <a:r>
              <a:rPr lang="en-US" sz="2400" i="0"/>
              <a:t>environmental amenities</a:t>
            </a:r>
            <a:endParaRPr sz="2400" i="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384048" lvl="0" indent="-257048" algn="l" rtl="0">
              <a:lnSpc>
                <a:spcPct val="94000"/>
              </a:lnSpc>
              <a:spcBef>
                <a:spcPts val="1200"/>
              </a:spcBef>
              <a:spcAft>
                <a:spcPts val="0"/>
              </a:spcAft>
              <a:buClr>
                <a:schemeClr val="dk2"/>
              </a:buClr>
              <a:buSzPts val="2000"/>
              <a:buNone/>
            </a:pPr>
            <a:endParaRPr/>
          </a:p>
          <a:p>
            <a:pPr marL="914400" lvl="1" indent="-257048" algn="l" rtl="0">
              <a:lnSpc>
                <a:spcPct val="94000"/>
              </a:lnSpc>
              <a:spcBef>
                <a:spcPts val="700"/>
              </a:spcBef>
              <a:spcAft>
                <a:spcPts val="0"/>
              </a:spcAft>
              <a:buClr>
                <a:schemeClr val="dk2"/>
              </a:buClr>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1800"/>
              <a:buNone/>
            </a:pPr>
            <a:r>
              <a:rPr lang="en-US"/>
              <a:t>EJ Studies</a:t>
            </a:r>
            <a:endParaRPr/>
          </a:p>
        </p:txBody>
      </p:sp>
      <p:sp>
        <p:nvSpPr>
          <p:cNvPr id="106" name="Google Shape;106;p1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457200" lvl="0" indent="-342900" algn="l" rtl="0">
              <a:lnSpc>
                <a:spcPct val="94000"/>
              </a:lnSpc>
              <a:spcBef>
                <a:spcPts val="1000"/>
              </a:spcBef>
              <a:spcAft>
                <a:spcPts val="0"/>
              </a:spcAft>
              <a:buClr>
                <a:schemeClr val="dk2"/>
              </a:buClr>
              <a:buSzPts val="1800"/>
              <a:buChar char="■"/>
            </a:pPr>
            <a:r>
              <a:rPr lang="en-US" sz="2400" dirty="0"/>
              <a:t>First gen: Documented environmental inequalities through the lens of race and class.</a:t>
            </a:r>
            <a:endParaRPr dirty="0"/>
          </a:p>
          <a:p>
            <a:pPr marL="457200" lvl="0" indent="-342900" algn="l" rtl="0">
              <a:lnSpc>
                <a:spcPct val="94000"/>
              </a:lnSpc>
              <a:spcBef>
                <a:spcPts val="1000"/>
              </a:spcBef>
              <a:spcAft>
                <a:spcPts val="0"/>
              </a:spcAft>
              <a:buClr>
                <a:schemeClr val="dk2"/>
              </a:buClr>
              <a:buSzPts val="1800"/>
              <a:buChar char="■"/>
            </a:pPr>
            <a:r>
              <a:rPr lang="en-US" sz="2400" dirty="0"/>
              <a:t>Second gen: Extended examinations of distributions of various environmental hazards, included more theory and incorporated more realms of social difference (gender, sexuality, etc.)</a:t>
            </a:r>
            <a:endParaRPr sz="2400" dirty="0"/>
          </a:p>
          <a:p>
            <a:pPr marL="457200" lvl="0" indent="-381000" algn="l" rtl="0">
              <a:lnSpc>
                <a:spcPct val="94000"/>
              </a:lnSpc>
              <a:spcBef>
                <a:spcPts val="1000"/>
              </a:spcBef>
              <a:spcAft>
                <a:spcPts val="0"/>
              </a:spcAft>
              <a:buSzPts val="2400"/>
              <a:buChar char="■"/>
            </a:pPr>
            <a:r>
              <a:rPr lang="en-US" sz="2400" dirty="0"/>
              <a:t>Third gen(?): Critical EJ</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1800"/>
              <a:buNone/>
            </a:pPr>
            <a:r>
              <a:rPr lang="en-US"/>
              <a:t>Some limitations…</a:t>
            </a:r>
            <a:endParaRPr/>
          </a:p>
        </p:txBody>
      </p:sp>
      <p:sp>
        <p:nvSpPr>
          <p:cNvPr id="112" name="Google Shape;112;p33"/>
          <p:cNvSpPr txBox="1">
            <a:spLocks noGrp="1"/>
          </p:cNvSpPr>
          <p:nvPr>
            <p:ph type="body" idx="1"/>
          </p:nvPr>
        </p:nvSpPr>
        <p:spPr>
          <a:xfrm>
            <a:off x="1371600" y="2286000"/>
            <a:ext cx="9601200" cy="4173794"/>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Clr>
                <a:srgbClr val="191B0E"/>
              </a:buClr>
              <a:buSzPts val="2400"/>
              <a:buChar char="■"/>
            </a:pPr>
            <a:r>
              <a:rPr lang="en-US" sz="2400" dirty="0">
                <a:solidFill>
                  <a:srgbClr val="191B0E"/>
                </a:solidFill>
              </a:rPr>
              <a:t>assumes </a:t>
            </a:r>
            <a:r>
              <a:rPr lang="en-US" sz="2400" b="1" dirty="0">
                <a:solidFill>
                  <a:srgbClr val="191B0E"/>
                </a:solidFill>
              </a:rPr>
              <a:t>homogeneous racial projects </a:t>
            </a:r>
            <a:r>
              <a:rPr lang="en-US" sz="2400" dirty="0">
                <a:solidFill>
                  <a:srgbClr val="191B0E"/>
                </a:solidFill>
              </a:rPr>
              <a:t>for non-white groups</a:t>
            </a:r>
            <a:endParaRPr sz="2400" dirty="0">
              <a:solidFill>
                <a:srgbClr val="191B0E"/>
              </a:solidFill>
            </a:endParaRPr>
          </a:p>
          <a:p>
            <a:pPr marL="457200" lvl="0" indent="-381000" algn="l" rtl="0">
              <a:lnSpc>
                <a:spcPct val="115000"/>
              </a:lnSpc>
              <a:spcBef>
                <a:spcPts val="0"/>
              </a:spcBef>
              <a:spcAft>
                <a:spcPts val="0"/>
              </a:spcAft>
              <a:buClr>
                <a:srgbClr val="191B0E"/>
              </a:buClr>
              <a:buSzPts val="2400"/>
              <a:buChar char="■"/>
            </a:pPr>
            <a:r>
              <a:rPr lang="en-US" sz="2400" dirty="0">
                <a:solidFill>
                  <a:srgbClr val="191B0E"/>
                </a:solidFill>
              </a:rPr>
              <a:t>focuses on </a:t>
            </a:r>
            <a:r>
              <a:rPr lang="en-US" sz="2400" b="1" dirty="0">
                <a:solidFill>
                  <a:srgbClr val="191B0E"/>
                </a:solidFill>
              </a:rPr>
              <a:t>singular social dimensions </a:t>
            </a:r>
            <a:r>
              <a:rPr lang="en-US" sz="2400" dirty="0">
                <a:solidFill>
                  <a:srgbClr val="191B0E"/>
                </a:solidFill>
              </a:rPr>
              <a:t>(e.g., race versus class) to understand environmental inequalities</a:t>
            </a:r>
            <a:endParaRPr sz="2400" dirty="0">
              <a:solidFill>
                <a:srgbClr val="191B0E"/>
              </a:solidFill>
            </a:endParaRPr>
          </a:p>
          <a:p>
            <a:pPr marL="457200" lvl="0" indent="-381000" algn="l" rtl="0">
              <a:lnSpc>
                <a:spcPct val="115000"/>
              </a:lnSpc>
              <a:spcBef>
                <a:spcPts val="0"/>
              </a:spcBef>
              <a:spcAft>
                <a:spcPts val="0"/>
              </a:spcAft>
              <a:buClr>
                <a:srgbClr val="191B0E"/>
              </a:buClr>
              <a:buSzPts val="2400"/>
              <a:buChar char="■"/>
            </a:pPr>
            <a:r>
              <a:rPr lang="en-US" sz="2400" dirty="0">
                <a:solidFill>
                  <a:srgbClr val="191B0E"/>
                </a:solidFill>
              </a:rPr>
              <a:t>Focuses on </a:t>
            </a:r>
            <a:r>
              <a:rPr lang="en-US" sz="2400" b="1" dirty="0">
                <a:solidFill>
                  <a:srgbClr val="191B0E"/>
                </a:solidFill>
              </a:rPr>
              <a:t>one scale of injustices</a:t>
            </a:r>
            <a:endParaRPr sz="2400" b="1" dirty="0">
              <a:solidFill>
                <a:srgbClr val="191B0E"/>
              </a:solidFill>
            </a:endParaRPr>
          </a:p>
          <a:p>
            <a:pPr marL="457200" lvl="0" indent="-381000" algn="l" rtl="0">
              <a:lnSpc>
                <a:spcPct val="115000"/>
              </a:lnSpc>
              <a:spcBef>
                <a:spcPts val="0"/>
              </a:spcBef>
              <a:spcAft>
                <a:spcPts val="0"/>
              </a:spcAft>
              <a:buClr>
                <a:srgbClr val="191B0E"/>
              </a:buClr>
              <a:buSzPts val="2400"/>
              <a:buChar char="■"/>
            </a:pPr>
            <a:r>
              <a:rPr lang="en-US" sz="2400" dirty="0">
                <a:solidFill>
                  <a:srgbClr val="191B0E"/>
                </a:solidFill>
              </a:rPr>
              <a:t>Focuses on policy mechanisms that </a:t>
            </a:r>
            <a:r>
              <a:rPr lang="en-US" sz="2400" b="1" dirty="0">
                <a:solidFill>
                  <a:srgbClr val="191B0E"/>
                </a:solidFill>
              </a:rPr>
              <a:t>rely on the state </a:t>
            </a:r>
            <a:r>
              <a:rPr lang="en-US" sz="2400" dirty="0">
                <a:solidFill>
                  <a:srgbClr val="191B0E"/>
                </a:solidFill>
              </a:rPr>
              <a:t>to resolve environmental injustices (reformist)</a:t>
            </a:r>
            <a:endParaRPr sz="1100" dirty="0">
              <a:solidFill>
                <a:srgbClr val="191B0E"/>
              </a:solidFill>
            </a:endParaRPr>
          </a:p>
          <a:p>
            <a:pPr marL="914400" lvl="1" indent="-228600" algn="l" rtl="0">
              <a:lnSpc>
                <a:spcPct val="94000"/>
              </a:lnSpc>
              <a:spcBef>
                <a:spcPts val="500"/>
              </a:spcBef>
              <a:spcAft>
                <a:spcPts val="0"/>
              </a:spcAft>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Intersectionality</a:t>
            </a:r>
            <a:endParaRPr/>
          </a:p>
        </p:txBody>
      </p:sp>
      <p:sp>
        <p:nvSpPr>
          <p:cNvPr id="118" name="Google Shape;118;p6"/>
          <p:cNvSpPr txBox="1">
            <a:spLocks noGrp="1"/>
          </p:cNvSpPr>
          <p:nvPr>
            <p:ph type="body" idx="1"/>
          </p:nvPr>
        </p:nvSpPr>
        <p:spPr>
          <a:xfrm>
            <a:off x="1371600" y="2285999"/>
            <a:ext cx="9601200" cy="4291263"/>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SzPts val="2400"/>
              <a:buChar char="■"/>
            </a:pPr>
            <a:r>
              <a:rPr lang="en-US" sz="2400"/>
              <a:t>Intersectionality is a theoretical framework originating in Black feminist tradition that brings attention to how interlocking systems of oppression, power, and domination (e.g., classism, racism, sexism, nativism, and ageism (speciesism?))  influence the lived experience of individuals but also pattern the experience of populations (Crenshaw 1989; Collins 1990). </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5e3c8fd5a4_0_2"/>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t>
            </a:r>
            <a:endParaRPr/>
          </a:p>
        </p:txBody>
      </p:sp>
      <p:sp>
        <p:nvSpPr>
          <p:cNvPr id="124" name="Google Shape;124;g25e3c8fd5a4_0_2"/>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rmAutofit/>
          </a:bodyPr>
          <a:lstStyle/>
          <a:p>
            <a:pPr marL="841248" lvl="1" indent="-384046" algn="l" rtl="0">
              <a:spcBef>
                <a:spcPts val="1200"/>
              </a:spcBef>
              <a:spcAft>
                <a:spcPts val="0"/>
              </a:spcAft>
              <a:buSzPts val="2400"/>
              <a:buChar char="■"/>
            </a:pPr>
            <a:r>
              <a:rPr lang="en-US" sz="2400" i="0"/>
              <a:t>“focus on particular social groups at neglected points of intersection… to reveal the complexity of lived experience within such groups'' (McCall 2005: 1174). </a:t>
            </a:r>
            <a:endParaRPr/>
          </a:p>
          <a:p>
            <a:pPr marL="457200" lvl="0" indent="-228600" algn="l" rtl="0">
              <a:spcBef>
                <a:spcPts val="1000"/>
              </a:spcBef>
              <a:spcAft>
                <a:spcPts val="0"/>
              </a:spcAft>
              <a:buClr>
                <a:schemeClr val="dk2"/>
              </a:buClr>
              <a:buSzPts val="1800"/>
              <a:buFont typeface="Arial"/>
              <a:buNone/>
            </a:pPr>
            <a:endParaRPr/>
          </a:p>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Background</a:t>
            </a:r>
            <a:endParaRPr/>
          </a:p>
        </p:txBody>
      </p:sp>
      <p:sp>
        <p:nvSpPr>
          <p:cNvPr id="130" name="Google Shape;130;p2"/>
          <p:cNvSpPr txBox="1">
            <a:spLocks noGrp="1"/>
          </p:cNvSpPr>
          <p:nvPr>
            <p:ph type="body" idx="1"/>
          </p:nvPr>
        </p:nvSpPr>
        <p:spPr>
          <a:xfrm>
            <a:off x="1371600" y="2286000"/>
            <a:ext cx="9601200" cy="5045242"/>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400"/>
              <a:buChar char="■"/>
            </a:pPr>
            <a:r>
              <a:rPr lang="en-US" sz="2400"/>
              <a:t>The general U.S. population is aging. </a:t>
            </a:r>
            <a:endParaRPr sz="2400"/>
          </a:p>
          <a:p>
            <a:pPr marL="841248" lvl="1" indent="-409446" algn="l" rtl="0">
              <a:lnSpc>
                <a:spcPct val="94000"/>
              </a:lnSpc>
              <a:spcBef>
                <a:spcPts val="1200"/>
              </a:spcBef>
              <a:spcAft>
                <a:spcPts val="0"/>
              </a:spcAft>
              <a:buSzPts val="2400"/>
              <a:buChar char="■"/>
            </a:pPr>
            <a:r>
              <a:rPr lang="en-US" sz="2400"/>
              <a:t>The subpopulation of older migrants (i.e., those 65+ and foreign-born) is growing. </a:t>
            </a:r>
            <a:endParaRPr sz="2400"/>
          </a:p>
          <a:p>
            <a:pPr marL="384048" lvl="0" indent="-384048" algn="l" rtl="0">
              <a:lnSpc>
                <a:spcPct val="94000"/>
              </a:lnSpc>
              <a:spcBef>
                <a:spcPts val="1200"/>
              </a:spcBef>
              <a:spcAft>
                <a:spcPts val="0"/>
              </a:spcAft>
              <a:buClr>
                <a:schemeClr val="dk2"/>
              </a:buClr>
              <a:buSzPts val="2400"/>
              <a:buChar char="■"/>
            </a:pPr>
            <a:r>
              <a:rPr lang="en-US" sz="2400"/>
              <a:t>This aging migrant population is more likely to age precariously than their U.S.-born counterparts. </a:t>
            </a:r>
            <a:endParaRPr sz="2400"/>
          </a:p>
          <a:p>
            <a:pPr marL="384048" lvl="0" indent="-384048" algn="l" rtl="0">
              <a:lnSpc>
                <a:spcPct val="94000"/>
              </a:lnSpc>
              <a:spcBef>
                <a:spcPts val="1200"/>
              </a:spcBef>
              <a:spcAft>
                <a:spcPts val="0"/>
              </a:spcAft>
              <a:buClr>
                <a:schemeClr val="dk2"/>
              </a:buClr>
              <a:buSzPts val="2400"/>
              <a:buChar char="■"/>
            </a:pPr>
            <a:r>
              <a:rPr lang="en-US" sz="2400"/>
              <a:t>As an underexamined vulnerable and multiply marginalized population, </a:t>
            </a:r>
            <a:r>
              <a:rPr lang="en-US" sz="2400" b="1"/>
              <a:t>my research focuses on the environmental injustices experienced by older migrants. </a:t>
            </a:r>
            <a:endParaRPr sz="2400" b="1"/>
          </a:p>
          <a:p>
            <a:pPr marL="384048" lvl="0" indent="-257048" algn="l" rtl="0">
              <a:lnSpc>
                <a:spcPct val="94000"/>
              </a:lnSpc>
              <a:spcBef>
                <a:spcPts val="1200"/>
              </a:spcBef>
              <a:spcAft>
                <a:spcPts val="0"/>
              </a:spcAft>
              <a:buClr>
                <a:schemeClr val="dk2"/>
              </a:buClr>
              <a:buSzPts val="2000"/>
              <a:buNone/>
            </a:pP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Cont. Migrant Population</a:t>
            </a:r>
            <a:endParaRPr/>
          </a:p>
        </p:txBody>
      </p:sp>
      <p:sp>
        <p:nvSpPr>
          <p:cNvPr id="136" name="Google Shape;136;p5"/>
          <p:cNvSpPr txBox="1">
            <a:spLocks noGrp="1"/>
          </p:cNvSpPr>
          <p:nvPr>
            <p:ph type="body" idx="1"/>
          </p:nvPr>
        </p:nvSpPr>
        <p:spPr>
          <a:xfrm>
            <a:off x="1421350" y="1942500"/>
            <a:ext cx="9551400" cy="47328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400"/>
              <a:buChar char="■"/>
            </a:pPr>
            <a:r>
              <a:rPr lang="en-US" sz="2400"/>
              <a:t>Migrants are a socially vulnerable group </a:t>
            </a:r>
            <a:endParaRPr sz="2400"/>
          </a:p>
          <a:p>
            <a:pPr marL="841248" lvl="1" indent="-409446" algn="l" rtl="0">
              <a:lnSpc>
                <a:spcPct val="94000"/>
              </a:lnSpc>
              <a:spcBef>
                <a:spcPts val="0"/>
              </a:spcBef>
              <a:spcAft>
                <a:spcPts val="0"/>
              </a:spcAft>
              <a:buSzPts val="2400"/>
              <a:buChar char="■"/>
            </a:pPr>
            <a:r>
              <a:rPr lang="en-US" sz="2400" i="0"/>
              <a:t>potentially precarious documented status</a:t>
            </a:r>
            <a:endParaRPr sz="2400" i="0"/>
          </a:p>
          <a:p>
            <a:pPr marL="841248" lvl="1" indent="-409446" algn="l" rtl="0">
              <a:lnSpc>
                <a:spcPct val="94000"/>
              </a:lnSpc>
              <a:spcBef>
                <a:spcPts val="0"/>
              </a:spcBef>
              <a:spcAft>
                <a:spcPts val="0"/>
              </a:spcAft>
              <a:buSzPts val="2400"/>
              <a:buChar char="■"/>
            </a:pPr>
            <a:r>
              <a:rPr lang="en-US" sz="2400" i="0"/>
              <a:t>may experience linguistic isolation (i.e., not speaking English well) </a:t>
            </a:r>
            <a:endParaRPr sz="2400" i="0"/>
          </a:p>
          <a:p>
            <a:pPr marL="841248" lvl="1" indent="-409446" algn="l" rtl="0">
              <a:lnSpc>
                <a:spcPct val="94000"/>
              </a:lnSpc>
              <a:spcBef>
                <a:spcPts val="0"/>
              </a:spcBef>
              <a:spcAft>
                <a:spcPts val="0"/>
              </a:spcAft>
              <a:buSzPts val="2400"/>
              <a:buChar char="■"/>
            </a:pPr>
            <a:r>
              <a:rPr lang="en-US" sz="2400" i="0"/>
              <a:t>more likely to live in poverty</a:t>
            </a:r>
            <a:endParaRPr sz="2400" i="0"/>
          </a:p>
          <a:p>
            <a:pPr marL="841248" lvl="1" indent="-409446" algn="l" rtl="0">
              <a:lnSpc>
                <a:spcPct val="94000"/>
              </a:lnSpc>
              <a:spcBef>
                <a:spcPts val="0"/>
              </a:spcBef>
              <a:spcAft>
                <a:spcPts val="0"/>
              </a:spcAft>
              <a:buSzPts val="2400"/>
              <a:buChar char="■"/>
            </a:pPr>
            <a:r>
              <a:rPr lang="en-US" sz="2400" i="0"/>
              <a:t>racialized and affected by xenophobic rhetoric and policy</a:t>
            </a:r>
            <a:endParaRPr sz="2400" i="0"/>
          </a:p>
          <a:p>
            <a:pPr marL="457200" lvl="0" indent="0" algn="l" rtl="0">
              <a:lnSpc>
                <a:spcPct val="94000"/>
              </a:lnSpc>
              <a:spcBef>
                <a:spcPts val="1200"/>
              </a:spcBef>
              <a:spcAft>
                <a:spcPts val="0"/>
              </a:spcAft>
              <a:buNone/>
            </a:pPr>
            <a:endParaRPr sz="2400"/>
          </a:p>
        </p:txBody>
      </p:sp>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827</Words>
  <Application>Microsoft Macintosh PowerPoint</Application>
  <PresentationFormat>Widescreen</PresentationFormat>
  <Paragraphs>64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Libre Franklin</vt:lpstr>
      <vt:lpstr>Times New Roman</vt:lpstr>
      <vt:lpstr>Crop</vt:lpstr>
      <vt:lpstr>INTERSECTIONALITY AND ENVIRONMENTAL (IN)JUSTICE </vt:lpstr>
      <vt:lpstr>PowerPoint Presentation</vt:lpstr>
      <vt:lpstr>Environmental (in)Justice (EJ)</vt:lpstr>
      <vt:lpstr>EJ Studies</vt:lpstr>
      <vt:lpstr>Some limitations…</vt:lpstr>
      <vt:lpstr>Intersectionality</vt:lpstr>
      <vt:lpstr>Cont.</vt:lpstr>
      <vt:lpstr>Background</vt:lpstr>
      <vt:lpstr>Cont. Migrant Population</vt:lpstr>
      <vt:lpstr>Cont. Aging Population</vt:lpstr>
      <vt:lpstr>Cont. The Aging Migrant</vt:lpstr>
      <vt:lpstr>Research Methods and Questions</vt:lpstr>
      <vt:lpstr>Research Methods and Questions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AND ENVIRONMENTAL (IN)JUSTICE </dc:title>
  <dc:creator>Roger Renteria</dc:creator>
  <cp:lastModifiedBy>Roger Renteria</cp:lastModifiedBy>
  <cp:revision>4</cp:revision>
  <dcterms:created xsi:type="dcterms:W3CDTF">2022-12-12T20:54:01Z</dcterms:created>
  <dcterms:modified xsi:type="dcterms:W3CDTF">2024-06-03T14:47:30Z</dcterms:modified>
</cp:coreProperties>
</file>